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9"/>
  </p:handoutMasterIdLst>
  <p:sldIdLst>
    <p:sldId id="256" r:id="rId2"/>
    <p:sldId id="257" r:id="rId3"/>
    <p:sldId id="258" r:id="rId4"/>
    <p:sldId id="260" r:id="rId5"/>
    <p:sldId id="259" r:id="rId6"/>
    <p:sldId id="261" r:id="rId7"/>
    <p:sldId id="262" r:id="rId8"/>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5" autoAdjust="0"/>
    <p:restoredTop sz="94660"/>
  </p:normalViewPr>
  <p:slideViewPr>
    <p:cSldViewPr snapToGrid="0">
      <p:cViewPr varScale="1">
        <p:scale>
          <a:sx n="91" d="100"/>
          <a:sy n="91" d="100"/>
        </p:scale>
        <p:origin x="7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B773C086-5D04-4C6F-997D-581412ED6E5C}" type="datetimeFigureOut">
              <a:rPr lang="en-US" smtClean="0"/>
              <a:t>5/31/2017</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EFCA1DD1-52A9-4B89-8447-FD76DC636301}" type="slidenum">
              <a:rPr lang="en-US" smtClean="0"/>
              <a:t>‹#›</a:t>
            </a:fld>
            <a:endParaRPr lang="en-US"/>
          </a:p>
        </p:txBody>
      </p:sp>
    </p:spTree>
    <p:extLst>
      <p:ext uri="{BB962C8B-B14F-4D97-AF65-F5344CB8AC3E}">
        <p14:creationId xmlns:p14="http://schemas.microsoft.com/office/powerpoint/2010/main" val="32388235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5/31/2017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Mercury Project</a:t>
            </a:r>
            <a:endParaRPr lang="en-US" dirty="0"/>
          </a:p>
        </p:txBody>
      </p:sp>
      <p:sp>
        <p:nvSpPr>
          <p:cNvPr id="3" name="Subtitle 2"/>
          <p:cNvSpPr>
            <a:spLocks noGrp="1"/>
          </p:cNvSpPr>
          <p:nvPr>
            <p:ph type="subTitle" idx="1"/>
          </p:nvPr>
        </p:nvSpPr>
        <p:spPr>
          <a:xfrm>
            <a:off x="8574374" y="224366"/>
            <a:ext cx="3311238" cy="1947333"/>
          </a:xfrm>
        </p:spPr>
        <p:txBody>
          <a:bodyPr/>
          <a:lstStyle/>
          <a:p>
            <a:r>
              <a:rPr lang="en-US" b="1" dirty="0" smtClean="0"/>
              <a:t>214</a:t>
            </a:r>
            <a:r>
              <a:rPr lang="en-US" b="1" baseline="30000" dirty="0" smtClean="0"/>
              <a:t>th</a:t>
            </a:r>
            <a:r>
              <a:rPr lang="en-US" b="1" dirty="0" smtClean="0"/>
              <a:t> Technical Committee Meeting</a:t>
            </a:r>
          </a:p>
          <a:p>
            <a:r>
              <a:rPr lang="en-US" b="1" dirty="0" smtClean="0"/>
              <a:t>Agenda Item 5</a:t>
            </a:r>
            <a:endParaRPr lang="en-US" b="1" dirty="0"/>
          </a:p>
        </p:txBody>
      </p:sp>
      <p:sp>
        <p:nvSpPr>
          <p:cNvPr id="4" name="Subtitle 2"/>
          <p:cNvSpPr txBox="1">
            <a:spLocks/>
          </p:cNvSpPr>
          <p:nvPr/>
        </p:nvSpPr>
        <p:spPr>
          <a:xfrm>
            <a:off x="2546691" y="4334204"/>
            <a:ext cx="3311238" cy="2523796"/>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bg2">
                    <a:lumMod val="75000"/>
                  </a:schemeClr>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r>
              <a:rPr lang="en-US" b="1" dirty="0" smtClean="0"/>
              <a:t>Jason Heath jheath@orsanco.org</a:t>
            </a:r>
          </a:p>
          <a:p>
            <a:r>
              <a:rPr lang="en-US" b="1" dirty="0" smtClean="0"/>
              <a:t>Steve Braun sbraun@orsanco.org </a:t>
            </a:r>
          </a:p>
          <a:p>
            <a:endParaRPr lang="en-US" b="1" dirty="0" smtClean="0"/>
          </a:p>
          <a:p>
            <a:endParaRPr lang="en-US" b="1" dirty="0"/>
          </a:p>
        </p:txBody>
      </p:sp>
    </p:spTree>
    <p:extLst>
      <p:ext uri="{BB962C8B-B14F-4D97-AF65-F5344CB8AC3E}">
        <p14:creationId xmlns:p14="http://schemas.microsoft.com/office/powerpoint/2010/main" val="3476359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439" y="0"/>
            <a:ext cx="8534400" cy="1507067"/>
          </a:xfrm>
        </p:spPr>
        <p:txBody>
          <a:bodyPr/>
          <a:lstStyle/>
          <a:p>
            <a:r>
              <a:rPr lang="en-US" b="1" dirty="0" smtClean="0"/>
              <a:t>Use of </a:t>
            </a:r>
            <a:r>
              <a:rPr lang="en-US" b="1" dirty="0" err="1" smtClean="0"/>
              <a:t>icis</a:t>
            </a:r>
            <a:r>
              <a:rPr lang="en-US" b="1" dirty="0" smtClean="0"/>
              <a:t> data for point source load calculations</a:t>
            </a:r>
            <a:endParaRPr lang="en-US" b="1" dirty="0"/>
          </a:p>
        </p:txBody>
      </p:sp>
      <p:sp>
        <p:nvSpPr>
          <p:cNvPr id="3" name="Content Placeholder 2"/>
          <p:cNvSpPr>
            <a:spLocks noGrp="1"/>
          </p:cNvSpPr>
          <p:nvPr>
            <p:ph idx="1"/>
          </p:nvPr>
        </p:nvSpPr>
        <p:spPr>
          <a:xfrm>
            <a:off x="915439" y="1387366"/>
            <a:ext cx="9227043" cy="5470634"/>
          </a:xfrm>
        </p:spPr>
        <p:txBody>
          <a:bodyPr>
            <a:normAutofit fontScale="92500" lnSpcReduction="20000"/>
          </a:bodyPr>
          <a:lstStyle/>
          <a:p>
            <a:r>
              <a:rPr lang="en-US" sz="2400" b="1" dirty="0" smtClean="0">
                <a:solidFill>
                  <a:schemeClr val="bg1"/>
                </a:solidFill>
              </a:rPr>
              <a:t>ICIS – Integrated Compliance Information System</a:t>
            </a:r>
          </a:p>
          <a:p>
            <a:pPr lvl="1"/>
            <a:r>
              <a:rPr lang="en-US" sz="2400" b="1" dirty="0" smtClean="0">
                <a:solidFill>
                  <a:schemeClr val="bg1"/>
                </a:solidFill>
              </a:rPr>
              <a:t>Tracks permit compliance and enforcement status of regulated NPDES facilities</a:t>
            </a:r>
          </a:p>
          <a:p>
            <a:pPr lvl="2"/>
            <a:r>
              <a:rPr lang="en-US" sz="2400" b="1" dirty="0" smtClean="0">
                <a:solidFill>
                  <a:schemeClr val="bg1"/>
                </a:solidFill>
              </a:rPr>
              <a:t>Permit Facility data</a:t>
            </a:r>
          </a:p>
          <a:p>
            <a:pPr lvl="2"/>
            <a:r>
              <a:rPr lang="en-US" sz="2400" b="1" dirty="0" smtClean="0">
                <a:solidFill>
                  <a:schemeClr val="bg1"/>
                </a:solidFill>
              </a:rPr>
              <a:t>Inspection Info</a:t>
            </a:r>
          </a:p>
          <a:p>
            <a:pPr lvl="2"/>
            <a:r>
              <a:rPr lang="en-US" sz="2400" b="1" dirty="0" smtClean="0">
                <a:solidFill>
                  <a:schemeClr val="bg1"/>
                </a:solidFill>
              </a:rPr>
              <a:t>Limits</a:t>
            </a:r>
          </a:p>
          <a:p>
            <a:pPr lvl="2"/>
            <a:r>
              <a:rPr lang="en-US" sz="2400" b="1" dirty="0" smtClean="0">
                <a:solidFill>
                  <a:schemeClr val="bg1"/>
                </a:solidFill>
              </a:rPr>
              <a:t>DMR data</a:t>
            </a:r>
          </a:p>
          <a:p>
            <a:pPr lvl="2"/>
            <a:r>
              <a:rPr lang="en-US" sz="2400" b="1" dirty="0" smtClean="0">
                <a:solidFill>
                  <a:schemeClr val="bg1"/>
                </a:solidFill>
              </a:rPr>
              <a:t>Much more</a:t>
            </a:r>
          </a:p>
          <a:p>
            <a:pPr lvl="1"/>
            <a:r>
              <a:rPr lang="en-US" sz="2400" b="1" dirty="0">
                <a:solidFill>
                  <a:schemeClr val="bg1"/>
                </a:solidFill>
              </a:rPr>
              <a:t>An online, query-able, exportable NPDES database</a:t>
            </a:r>
          </a:p>
          <a:p>
            <a:pPr marL="457200" lvl="1" indent="0">
              <a:buNone/>
            </a:pPr>
            <a:r>
              <a:rPr lang="en-US" sz="2400" b="1" dirty="0" smtClean="0">
                <a:solidFill>
                  <a:schemeClr val="bg1"/>
                </a:solidFill>
              </a:rPr>
              <a:t>	-can create custom queries based on date rage, pollutant, state, etc.</a:t>
            </a:r>
          </a:p>
          <a:p>
            <a:pPr lvl="1"/>
            <a:r>
              <a:rPr lang="en-US" sz="2400" b="1" dirty="0" smtClean="0">
                <a:solidFill>
                  <a:schemeClr val="bg1"/>
                </a:solidFill>
              </a:rPr>
              <a:t>ORSANCO has access to all ORB States to view the data</a:t>
            </a:r>
          </a:p>
          <a:p>
            <a:pPr lvl="1"/>
            <a:r>
              <a:rPr lang="en-US" sz="2400" b="1" dirty="0" smtClean="0">
                <a:solidFill>
                  <a:schemeClr val="bg1"/>
                </a:solidFill>
              </a:rPr>
              <a:t>Data is updated </a:t>
            </a:r>
            <a:r>
              <a:rPr lang="en-US" sz="2400" b="1" dirty="0" smtClean="0">
                <a:solidFill>
                  <a:schemeClr val="bg1"/>
                </a:solidFill>
              </a:rPr>
              <a:t>nightly, entered by the states</a:t>
            </a:r>
            <a:endParaRPr lang="en-US" sz="2400" b="1" dirty="0" smtClean="0">
              <a:solidFill>
                <a:schemeClr val="bg1"/>
              </a:solidFill>
            </a:endParaRPr>
          </a:p>
          <a:p>
            <a:pPr lvl="1"/>
            <a:endParaRPr lang="en-US" dirty="0"/>
          </a:p>
        </p:txBody>
      </p:sp>
    </p:spTree>
    <p:extLst>
      <p:ext uri="{BB962C8B-B14F-4D97-AF65-F5344CB8AC3E}">
        <p14:creationId xmlns:p14="http://schemas.microsoft.com/office/powerpoint/2010/main" val="153837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536" y="251663"/>
            <a:ext cx="8534400" cy="1507067"/>
          </a:xfrm>
        </p:spPr>
        <p:txBody>
          <a:bodyPr/>
          <a:lstStyle/>
          <a:p>
            <a:r>
              <a:rPr lang="en-US" dirty="0" smtClean="0"/>
              <a:t>What we have done so far</a:t>
            </a:r>
            <a:endParaRPr lang="en-US" dirty="0"/>
          </a:p>
        </p:txBody>
      </p:sp>
      <p:sp>
        <p:nvSpPr>
          <p:cNvPr id="3" name="Content Placeholder 2"/>
          <p:cNvSpPr>
            <a:spLocks noGrp="1"/>
          </p:cNvSpPr>
          <p:nvPr>
            <p:ph idx="1"/>
          </p:nvPr>
        </p:nvSpPr>
        <p:spPr>
          <a:xfrm>
            <a:off x="1010032" y="1439918"/>
            <a:ext cx="8806630" cy="5418082"/>
          </a:xfrm>
        </p:spPr>
        <p:txBody>
          <a:bodyPr>
            <a:normAutofit/>
          </a:bodyPr>
          <a:lstStyle/>
          <a:p>
            <a:r>
              <a:rPr lang="en-US" sz="2400" b="1" dirty="0" smtClean="0">
                <a:solidFill>
                  <a:schemeClr val="bg1"/>
                </a:solidFill>
              </a:rPr>
              <a:t>All data for all ORB States has been downloaded</a:t>
            </a:r>
          </a:p>
          <a:p>
            <a:r>
              <a:rPr lang="en-US" sz="2400" b="1" dirty="0" smtClean="0">
                <a:solidFill>
                  <a:schemeClr val="bg1"/>
                </a:solidFill>
              </a:rPr>
              <a:t>Date Range Nov. 1, 2015 – Oct. 31, 2016</a:t>
            </a:r>
          </a:p>
          <a:p>
            <a:pPr lvl="1"/>
            <a:r>
              <a:rPr lang="en-US" sz="2400" b="1" dirty="0" smtClean="0">
                <a:solidFill>
                  <a:schemeClr val="bg1"/>
                </a:solidFill>
              </a:rPr>
              <a:t>Matches our tributary Hg sampling events</a:t>
            </a:r>
          </a:p>
          <a:p>
            <a:r>
              <a:rPr lang="en-US" sz="2400" b="1" dirty="0" smtClean="0">
                <a:solidFill>
                  <a:schemeClr val="bg1"/>
                </a:solidFill>
              </a:rPr>
              <a:t>Have mercury concentration and/or flow for every </a:t>
            </a:r>
            <a:r>
              <a:rPr lang="en-US" sz="2400" b="1" dirty="0" smtClean="0">
                <a:solidFill>
                  <a:schemeClr val="bg1"/>
                </a:solidFill>
              </a:rPr>
              <a:t>outfall</a:t>
            </a:r>
            <a:r>
              <a:rPr lang="en-US" sz="2400" b="1" dirty="0" smtClean="0">
                <a:solidFill>
                  <a:schemeClr val="bg1"/>
                </a:solidFill>
              </a:rPr>
              <a:t> </a:t>
            </a:r>
            <a:r>
              <a:rPr lang="en-US" sz="2400" b="1" dirty="0" smtClean="0">
                <a:solidFill>
                  <a:schemeClr val="bg1"/>
                </a:solidFill>
              </a:rPr>
              <a:t>in each </a:t>
            </a:r>
            <a:r>
              <a:rPr lang="en-US" sz="2400" b="1" dirty="0" smtClean="0">
                <a:solidFill>
                  <a:schemeClr val="bg1"/>
                </a:solidFill>
              </a:rPr>
              <a:t>state where data is available</a:t>
            </a:r>
            <a:endParaRPr lang="en-US" sz="2400" b="1" dirty="0" smtClean="0">
              <a:solidFill>
                <a:schemeClr val="bg1"/>
              </a:solidFill>
            </a:endParaRPr>
          </a:p>
          <a:p>
            <a:r>
              <a:rPr lang="en-US" sz="2400" b="1" dirty="0" smtClean="0">
                <a:solidFill>
                  <a:schemeClr val="bg1"/>
                </a:solidFill>
              </a:rPr>
              <a:t>Searched for any pollutant containing “mercury”</a:t>
            </a:r>
          </a:p>
          <a:p>
            <a:r>
              <a:rPr lang="en-US" sz="2400" b="1" dirty="0" smtClean="0">
                <a:solidFill>
                  <a:schemeClr val="bg1"/>
                </a:solidFill>
              </a:rPr>
              <a:t>Can calculate Hg load for each pipe with Hg concentration and flow</a:t>
            </a:r>
          </a:p>
          <a:p>
            <a:pPr lvl="1"/>
            <a:r>
              <a:rPr lang="en-US" sz="2400" b="1" dirty="0" smtClean="0">
                <a:solidFill>
                  <a:schemeClr val="bg1"/>
                </a:solidFill>
              </a:rPr>
              <a:t>If no Hg concentration but has flow, we can assign a Hg value to it</a:t>
            </a:r>
          </a:p>
          <a:p>
            <a:endParaRPr lang="en-US" dirty="0"/>
          </a:p>
        </p:txBody>
      </p:sp>
    </p:spTree>
    <p:extLst>
      <p:ext uri="{BB962C8B-B14F-4D97-AF65-F5344CB8AC3E}">
        <p14:creationId xmlns:p14="http://schemas.microsoft.com/office/powerpoint/2010/main" val="2168154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536" y="251663"/>
            <a:ext cx="8534400" cy="1507067"/>
          </a:xfrm>
        </p:spPr>
        <p:txBody>
          <a:bodyPr/>
          <a:lstStyle/>
          <a:p>
            <a:r>
              <a:rPr lang="en-US" dirty="0" smtClean="0"/>
              <a:t>What we have done so far (continued)</a:t>
            </a:r>
            <a:endParaRPr lang="en-US" dirty="0"/>
          </a:p>
        </p:txBody>
      </p:sp>
      <p:sp>
        <p:nvSpPr>
          <p:cNvPr id="3" name="Content Placeholder 2"/>
          <p:cNvSpPr>
            <a:spLocks noGrp="1"/>
          </p:cNvSpPr>
          <p:nvPr>
            <p:ph idx="1"/>
          </p:nvPr>
        </p:nvSpPr>
        <p:spPr>
          <a:xfrm>
            <a:off x="1010032" y="1803399"/>
            <a:ext cx="8534400" cy="4040354"/>
          </a:xfrm>
        </p:spPr>
        <p:txBody>
          <a:bodyPr numCol="2">
            <a:normAutofit/>
          </a:bodyPr>
          <a:lstStyle/>
          <a:p>
            <a:r>
              <a:rPr lang="en-US" sz="2200" b="1" dirty="0" smtClean="0">
                <a:solidFill>
                  <a:schemeClr val="bg1"/>
                </a:solidFill>
              </a:rPr>
              <a:t>Much more additional data including</a:t>
            </a:r>
          </a:p>
          <a:p>
            <a:pPr lvl="1"/>
            <a:r>
              <a:rPr lang="en-US" sz="2400" b="1" dirty="0" smtClean="0">
                <a:solidFill>
                  <a:schemeClr val="bg1"/>
                </a:solidFill>
              </a:rPr>
              <a:t>NPDES ID</a:t>
            </a:r>
          </a:p>
          <a:p>
            <a:pPr lvl="1"/>
            <a:r>
              <a:rPr lang="en-US" sz="2400" b="1" dirty="0" smtClean="0">
                <a:solidFill>
                  <a:schemeClr val="bg1"/>
                </a:solidFill>
              </a:rPr>
              <a:t>Name</a:t>
            </a:r>
          </a:p>
          <a:p>
            <a:pPr lvl="1"/>
            <a:r>
              <a:rPr lang="en-US" sz="2400" b="1" dirty="0" smtClean="0">
                <a:solidFill>
                  <a:schemeClr val="bg1"/>
                </a:solidFill>
              </a:rPr>
              <a:t>Fac. Coordinates</a:t>
            </a:r>
          </a:p>
          <a:p>
            <a:pPr lvl="1"/>
            <a:r>
              <a:rPr lang="en-US" sz="2400" b="1" dirty="0" smtClean="0">
                <a:solidFill>
                  <a:schemeClr val="bg1"/>
                </a:solidFill>
              </a:rPr>
              <a:t>Permitted feature </a:t>
            </a:r>
            <a:r>
              <a:rPr lang="en-US" sz="2400" b="1" dirty="0" smtClean="0">
                <a:solidFill>
                  <a:schemeClr val="bg1"/>
                </a:solidFill>
              </a:rPr>
              <a:t>(</a:t>
            </a:r>
            <a:r>
              <a:rPr lang="en-US" sz="2400" b="1" dirty="0" smtClean="0">
                <a:solidFill>
                  <a:schemeClr val="bg1"/>
                </a:solidFill>
              </a:rPr>
              <a:t>Outfall</a:t>
            </a:r>
            <a:r>
              <a:rPr lang="en-US" sz="2400" b="1" dirty="0" smtClean="0">
                <a:solidFill>
                  <a:schemeClr val="bg1"/>
                </a:solidFill>
              </a:rPr>
              <a:t> </a:t>
            </a:r>
            <a:r>
              <a:rPr lang="en-US" sz="2400" b="1" dirty="0" smtClean="0">
                <a:solidFill>
                  <a:schemeClr val="bg1"/>
                </a:solidFill>
              </a:rPr>
              <a:t>ID)</a:t>
            </a:r>
          </a:p>
          <a:p>
            <a:pPr lvl="1"/>
            <a:r>
              <a:rPr lang="en-US" sz="2400" b="1" dirty="0" smtClean="0">
                <a:solidFill>
                  <a:schemeClr val="bg1"/>
                </a:solidFill>
              </a:rPr>
              <a:t>Outfall</a:t>
            </a:r>
            <a:r>
              <a:rPr lang="en-US" sz="2400" b="1" dirty="0" smtClean="0">
                <a:solidFill>
                  <a:schemeClr val="bg1"/>
                </a:solidFill>
              </a:rPr>
              <a:t> </a:t>
            </a:r>
            <a:r>
              <a:rPr lang="en-US" sz="2400" b="1" dirty="0" smtClean="0">
                <a:solidFill>
                  <a:schemeClr val="bg1"/>
                </a:solidFill>
              </a:rPr>
              <a:t>coordinates</a:t>
            </a:r>
          </a:p>
          <a:p>
            <a:pPr lvl="1"/>
            <a:endParaRPr lang="en-US" sz="2400" b="1" dirty="0" smtClean="0">
              <a:solidFill>
                <a:schemeClr val="bg1"/>
              </a:solidFill>
            </a:endParaRPr>
          </a:p>
          <a:p>
            <a:pPr lvl="1"/>
            <a:endParaRPr lang="en-US" sz="2400" b="1" dirty="0">
              <a:solidFill>
                <a:schemeClr val="bg1"/>
              </a:solidFill>
            </a:endParaRPr>
          </a:p>
          <a:p>
            <a:pPr lvl="1"/>
            <a:r>
              <a:rPr lang="en-US" sz="2400" b="1" dirty="0" smtClean="0">
                <a:solidFill>
                  <a:schemeClr val="bg1"/>
                </a:solidFill>
              </a:rPr>
              <a:t>SIC</a:t>
            </a:r>
          </a:p>
          <a:p>
            <a:pPr lvl="1"/>
            <a:r>
              <a:rPr lang="en-US" sz="2400" b="1" dirty="0" smtClean="0">
                <a:solidFill>
                  <a:schemeClr val="bg1"/>
                </a:solidFill>
              </a:rPr>
              <a:t>HUC</a:t>
            </a:r>
          </a:p>
          <a:p>
            <a:pPr lvl="1"/>
            <a:r>
              <a:rPr lang="en-US" sz="2400" b="1" dirty="0" smtClean="0">
                <a:solidFill>
                  <a:schemeClr val="bg1"/>
                </a:solidFill>
              </a:rPr>
              <a:t>Receiving stream</a:t>
            </a:r>
          </a:p>
          <a:p>
            <a:pPr lvl="1"/>
            <a:r>
              <a:rPr lang="en-US" sz="2400" b="1" dirty="0" smtClean="0">
                <a:solidFill>
                  <a:schemeClr val="bg1"/>
                </a:solidFill>
              </a:rPr>
              <a:t>Monitoring period</a:t>
            </a:r>
          </a:p>
          <a:p>
            <a:pPr lvl="1"/>
            <a:r>
              <a:rPr lang="en-US" sz="2400" b="1" dirty="0" smtClean="0">
                <a:solidFill>
                  <a:schemeClr val="bg1"/>
                </a:solidFill>
              </a:rPr>
              <a:t>Much more</a:t>
            </a:r>
          </a:p>
          <a:p>
            <a:pPr lvl="1"/>
            <a:endParaRPr lang="en-US" dirty="0"/>
          </a:p>
        </p:txBody>
      </p:sp>
    </p:spTree>
    <p:extLst>
      <p:ext uri="{BB962C8B-B14F-4D97-AF65-F5344CB8AC3E}">
        <p14:creationId xmlns:p14="http://schemas.microsoft.com/office/powerpoint/2010/main" val="1775477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985" y="88753"/>
            <a:ext cx="8534400" cy="1507067"/>
          </a:xfrm>
        </p:spPr>
        <p:txBody>
          <a:bodyPr/>
          <a:lstStyle/>
          <a:p>
            <a:r>
              <a:rPr lang="en-US" dirty="0" smtClean="0"/>
              <a:t>Some Issues discovered</a:t>
            </a:r>
            <a:endParaRPr lang="en-US" dirty="0"/>
          </a:p>
        </p:txBody>
      </p:sp>
      <p:sp>
        <p:nvSpPr>
          <p:cNvPr id="3" name="Content Placeholder 2"/>
          <p:cNvSpPr>
            <a:spLocks noGrp="1"/>
          </p:cNvSpPr>
          <p:nvPr>
            <p:ph idx="1"/>
          </p:nvPr>
        </p:nvSpPr>
        <p:spPr>
          <a:xfrm>
            <a:off x="753874" y="1743556"/>
            <a:ext cx="8534400" cy="3615267"/>
          </a:xfrm>
        </p:spPr>
        <p:txBody>
          <a:bodyPr>
            <a:noAutofit/>
          </a:bodyPr>
          <a:lstStyle/>
          <a:p>
            <a:r>
              <a:rPr lang="en-US" sz="2400" b="1" dirty="0" smtClean="0">
                <a:solidFill>
                  <a:schemeClr val="bg1"/>
                </a:solidFill>
              </a:rPr>
              <a:t>Feb. 2016 was a leap year (facilities so far have calculated load based on 28 days)</a:t>
            </a:r>
          </a:p>
          <a:p>
            <a:r>
              <a:rPr lang="en-US" sz="2400" b="1" dirty="0" smtClean="0">
                <a:solidFill>
                  <a:schemeClr val="bg1"/>
                </a:solidFill>
              </a:rPr>
              <a:t>Not sure if facilities are subtracting out the Hg intake</a:t>
            </a:r>
          </a:p>
          <a:p>
            <a:r>
              <a:rPr lang="en-US" sz="2400" b="1" dirty="0" smtClean="0">
                <a:solidFill>
                  <a:schemeClr val="bg1"/>
                </a:solidFill>
              </a:rPr>
              <a:t>If flow and Hg ends on different days, the load was not calculated on the DMR website, not common</a:t>
            </a:r>
          </a:p>
          <a:p>
            <a:r>
              <a:rPr lang="en-US" sz="2400" b="1" dirty="0" smtClean="0">
                <a:solidFill>
                  <a:schemeClr val="bg1"/>
                </a:solidFill>
              </a:rPr>
              <a:t>If flow was monthly and Hg was quarterly, the DMR load was based on the last month flow.  We calculated it based on the average quarterly flow to match the Hg quarterly period. </a:t>
            </a:r>
          </a:p>
          <a:p>
            <a:r>
              <a:rPr lang="en-US" sz="2400" b="1" dirty="0" smtClean="0">
                <a:solidFill>
                  <a:schemeClr val="bg1"/>
                </a:solidFill>
              </a:rPr>
              <a:t>Internal and external outfalls included in search</a:t>
            </a:r>
            <a:endParaRPr lang="en-US" sz="2400" b="1" dirty="0">
              <a:solidFill>
                <a:schemeClr val="bg1"/>
              </a:solidFill>
            </a:endParaRPr>
          </a:p>
        </p:txBody>
      </p:sp>
    </p:spTree>
    <p:extLst>
      <p:ext uri="{BB962C8B-B14F-4D97-AF65-F5344CB8AC3E}">
        <p14:creationId xmlns:p14="http://schemas.microsoft.com/office/powerpoint/2010/main" val="1209652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8386" y="0"/>
            <a:ext cx="8875059" cy="6858000"/>
          </a:xfrm>
        </p:spPr>
      </p:pic>
    </p:spTree>
    <p:extLst>
      <p:ext uri="{BB962C8B-B14F-4D97-AF65-F5344CB8AC3E}">
        <p14:creationId xmlns:p14="http://schemas.microsoft.com/office/powerpoint/2010/main" val="4068560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964" y="356767"/>
            <a:ext cx="8534400" cy="1507067"/>
          </a:xfrm>
        </p:spPr>
        <p:txBody>
          <a:bodyPr/>
          <a:lstStyle/>
          <a:p>
            <a:r>
              <a:rPr lang="en-US" dirty="0" smtClean="0"/>
              <a:t>What's Next</a:t>
            </a:r>
            <a:endParaRPr lang="en-US" dirty="0"/>
          </a:p>
        </p:txBody>
      </p:sp>
      <p:sp>
        <p:nvSpPr>
          <p:cNvPr id="3" name="Content Placeholder 2"/>
          <p:cNvSpPr>
            <a:spLocks noGrp="1"/>
          </p:cNvSpPr>
          <p:nvPr>
            <p:ph idx="1"/>
          </p:nvPr>
        </p:nvSpPr>
        <p:spPr>
          <a:xfrm>
            <a:off x="579108" y="1022131"/>
            <a:ext cx="8534400" cy="4359166"/>
          </a:xfrm>
        </p:spPr>
        <p:txBody>
          <a:bodyPr>
            <a:normAutofit/>
          </a:bodyPr>
          <a:lstStyle/>
          <a:p>
            <a:r>
              <a:rPr lang="en-US" sz="2400" b="1" dirty="0" smtClean="0">
                <a:solidFill>
                  <a:schemeClr val="bg1"/>
                </a:solidFill>
              </a:rPr>
              <a:t>Will finish Mercury Calculations for all States</a:t>
            </a:r>
          </a:p>
          <a:p>
            <a:r>
              <a:rPr lang="en-US" sz="2400" b="1" dirty="0" smtClean="0">
                <a:solidFill>
                  <a:schemeClr val="bg1"/>
                </a:solidFill>
              </a:rPr>
              <a:t>Compare the loading from ICIS to each major watershed sampled by </a:t>
            </a:r>
            <a:r>
              <a:rPr lang="en-US" sz="2400" b="1" dirty="0" smtClean="0">
                <a:solidFill>
                  <a:schemeClr val="bg1"/>
                </a:solidFill>
              </a:rPr>
              <a:t>ORSANCO using GIS</a:t>
            </a:r>
            <a:endParaRPr lang="en-US" sz="2400" b="1" dirty="0" smtClean="0">
              <a:solidFill>
                <a:schemeClr val="bg1"/>
              </a:solidFill>
            </a:endParaRPr>
          </a:p>
          <a:p>
            <a:r>
              <a:rPr lang="en-US" sz="2400" b="1" dirty="0" smtClean="0">
                <a:solidFill>
                  <a:schemeClr val="bg1"/>
                </a:solidFill>
              </a:rPr>
              <a:t>Compare it to the total loading project</a:t>
            </a:r>
          </a:p>
          <a:p>
            <a:r>
              <a:rPr lang="en-US" sz="2400" b="1" dirty="0" smtClean="0">
                <a:solidFill>
                  <a:schemeClr val="bg1"/>
                </a:solidFill>
              </a:rPr>
              <a:t>For facilities with no Hg data, we can apply a mercury value to each </a:t>
            </a:r>
            <a:r>
              <a:rPr lang="en-US" sz="2400" b="1" dirty="0" smtClean="0">
                <a:solidFill>
                  <a:schemeClr val="bg1"/>
                </a:solidFill>
              </a:rPr>
              <a:t>outfall</a:t>
            </a:r>
            <a:r>
              <a:rPr lang="en-US" sz="2400" b="1" dirty="0" smtClean="0">
                <a:solidFill>
                  <a:schemeClr val="bg1"/>
                </a:solidFill>
              </a:rPr>
              <a:t> </a:t>
            </a:r>
            <a:r>
              <a:rPr lang="en-US" sz="2400" b="1" dirty="0" smtClean="0">
                <a:solidFill>
                  <a:schemeClr val="bg1"/>
                </a:solidFill>
              </a:rPr>
              <a:t>based on SIC</a:t>
            </a:r>
            <a:endParaRPr lang="en-US" sz="2400" b="1" dirty="0">
              <a:solidFill>
                <a:schemeClr val="bg1"/>
              </a:solidFill>
            </a:endParaRPr>
          </a:p>
        </p:txBody>
      </p:sp>
    </p:spTree>
    <p:extLst>
      <p:ext uri="{BB962C8B-B14F-4D97-AF65-F5344CB8AC3E}">
        <p14:creationId xmlns:p14="http://schemas.microsoft.com/office/powerpoint/2010/main" val="823402524"/>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272</TotalTime>
  <Words>324</Words>
  <Application>Microsoft Office PowerPoint</Application>
  <PresentationFormat>Widescreen</PresentationFormat>
  <Paragraphs>50</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vt:lpstr>
      <vt:lpstr>Century Gothic</vt:lpstr>
      <vt:lpstr>Wingdings 3</vt:lpstr>
      <vt:lpstr>Slice</vt:lpstr>
      <vt:lpstr>Mercury Project</vt:lpstr>
      <vt:lpstr>Use of icis data for point source load calculations</vt:lpstr>
      <vt:lpstr>What we have done so far</vt:lpstr>
      <vt:lpstr>What we have done so far (continued)</vt:lpstr>
      <vt:lpstr>Some Issues discovered</vt:lpstr>
      <vt:lpstr>PowerPoint Presentation</vt:lpstr>
      <vt:lpstr>What's Next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Braun</dc:creator>
  <cp:lastModifiedBy>Steve Braun</cp:lastModifiedBy>
  <cp:revision>10</cp:revision>
  <cp:lastPrinted>2017-05-31T18:01:28Z</cp:lastPrinted>
  <dcterms:created xsi:type="dcterms:W3CDTF">2017-05-30T13:54:32Z</dcterms:created>
  <dcterms:modified xsi:type="dcterms:W3CDTF">2017-05-31T19:17:42Z</dcterms:modified>
</cp:coreProperties>
</file>